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" y="14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C7D0D707-EFF8-495F-B870-B784185D4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756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12">
            <a:extLst>
              <a:ext uri="{FF2B5EF4-FFF2-40B4-BE49-F238E27FC236}">
                <a16:creationId xmlns:a16="http://schemas.microsoft.com/office/drawing/2014/main" id="{B4A6B72A-44F3-4A82-AB31-21828C76ECD9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5122334" y="163513"/>
          <a:ext cx="1744133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5" name="Object 12">
                        <a:extLst>
                          <a:ext uri="{FF2B5EF4-FFF2-40B4-BE49-F238E27FC236}">
                            <a16:creationId xmlns:a16="http://schemas.microsoft.com/office/drawing/2014/main" id="{B4A6B72A-44F3-4A82-AB31-21828C76E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334" y="163513"/>
                        <a:ext cx="1744133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873251" y="1089026"/>
            <a:ext cx="8718549" cy="2949575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873251" y="4113213"/>
            <a:ext cx="8691033" cy="18351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590626-F60F-41CD-A3A1-E1B8F2244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E29F03-530B-4E83-81EC-8BEA5D480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10E78E4-8457-4AA1-B7A5-D245C0B1C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3BBB1-506B-4B9B-8EB5-31AF0927B6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17523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BC10F4C4-4901-4AF4-9F72-50A54AA2D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7D36E1C-1835-44FE-8617-C2C80FD415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265A6D84-EF9F-4636-AE9A-BCE0F12D138E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265A6D84-EF9F-4636-AE9A-BCE0F12D1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id="{E4BE6D69-5771-4FF9-BE60-9A9AD98D82E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65DE779-F2F2-4FB2-B823-8183D530892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1D85A8F-EF35-4438-9230-BD030DD781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2BBE7B0-2532-45F5-996D-9320E086BA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B4B5-BCA3-4E52-8B28-651A0967CE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BE5C51B-04F6-4ACD-9442-8A6CDA3B009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1859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D6BB3089-7514-453D-A2D2-01434409F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1A8D517-84C3-41C0-AE4A-560EFD94D4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AB896E07-89DA-404F-B7EE-9F55BF033A60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AB896E07-89DA-404F-B7EE-9F55BF033A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id="{634F54CC-E1E5-49BF-92F5-8756ED0597C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218D460-BE91-4EB5-9BAD-4AE74334296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97433" y="122238"/>
            <a:ext cx="2855384" cy="6546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1" y="122238"/>
            <a:ext cx="8367183" cy="6546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A9496D0-EE9C-4EAF-A31F-7A975C1B87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DDEB26-9C97-4A06-92DF-4F3330553B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12CF-72E7-4454-BB2D-F4CB3017A4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02EF740-CE44-45FD-9485-2FC18912B17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79785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8BA5061C-47E3-418B-9E91-F73873351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9390C64-E22C-43C5-9C61-83A1F07D8F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9010BA25-AC8F-4BFD-93FA-6677422C4DE5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9010BA25-AC8F-4BFD-93FA-6677422C4D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id="{002D3282-B467-4C63-9E9B-CBB502893D7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8898A7D-58AD-4263-BEB0-E12C09894356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684" y="122239"/>
            <a:ext cx="9912349" cy="858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7051" y="1196976"/>
            <a:ext cx="5611283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534" y="1196976"/>
            <a:ext cx="5611284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618EE46-7FAA-43EE-B92E-F79FCD3690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2D4D76F-3120-4F2B-B42E-35A2A75393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B9C5-B801-4A2C-8C03-F3B37B16D1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F9DF2B1-B694-404A-8F24-9BBEB73E62B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1903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9E78E60-9DFF-416E-9F1A-93DCD767A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D43C888-9C27-4347-9C48-453C140227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33824980-6B36-435A-8E15-637B89821F78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33824980-6B36-435A-8E15-637B89821F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id="{497138C3-9A6F-4A57-AAB3-D9CEF055C40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62ADCD4B-8BFC-4EB3-8B4E-F3D5AF7C044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684" y="122239"/>
            <a:ext cx="9912349" cy="858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27051" y="1196976"/>
            <a:ext cx="11425767" cy="54721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6AA64D1-62A6-4B25-AD3C-4DB632D75E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B389F96-98EB-4D42-A9A2-A6858B5090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EB6D-01A5-4E73-B745-729E68B901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1EC73E8-4608-422B-A134-3897E7E128B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5401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8EBE1984-78E1-4C76-9CD7-F1DF63510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BD48AE2-A252-466B-A022-8261CC884D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3B5FA1F0-9EF7-4FEC-B3B8-FC901AB6A3D1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3B5FA1F0-9EF7-4FEC-B3B8-FC901AB6A3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id="{237149B3-29EB-49C0-B89B-04DF55A885E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C576E78-A2BA-495E-8F30-9271642CCFFD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684" y="122239"/>
            <a:ext cx="9912349" cy="858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051" y="1196976"/>
            <a:ext cx="5611283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41534" y="1196976"/>
            <a:ext cx="5611284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28389B0-35DB-40E5-B862-215ACD1F7F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3E9A2D5-123A-4020-A172-5D3A49A5A2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2D11-4DFF-4F76-A4CC-1943834CBB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4CC2EE2-AF72-4E09-B732-AFDF2801494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2420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724FF3E0-5D65-4A1F-8A86-827C8FC39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4D2050A-D038-4771-B4E6-2590EC9409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AEBD5B6D-A4F1-4EF2-BEF2-3BBC823E0060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AEBD5B6D-A4F1-4EF2-BEF2-3BBC823E00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3">
            <a:extLst>
              <a:ext uri="{FF2B5EF4-FFF2-40B4-BE49-F238E27FC236}">
                <a16:creationId xmlns:a16="http://schemas.microsoft.com/office/drawing/2014/main" id="{95FD87D7-EB28-4F47-BA64-020733A4E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2C0C6BA0-46EA-4D9F-ACC3-E5C253F61AD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684" y="122239"/>
            <a:ext cx="9912349" cy="858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7051" y="1196976"/>
            <a:ext cx="5611283" cy="2659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7051" y="4008438"/>
            <a:ext cx="5611283" cy="2660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341534" y="1196976"/>
            <a:ext cx="5611284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39DF49A-0D81-4568-9026-FC16D0FFA5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46ABBDD-C4C2-4959-AFDC-79D78FB339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B81A-4726-426E-9DF8-D95D28B10D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7027619-1AE4-4E56-A4B2-6976B09BB96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0094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D58C65FE-0269-4481-A570-D7DEABAA8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3E226D7-A540-492A-9177-E1F5553873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63557640-1C6A-48A5-A41E-9A439096DF0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63557640-1C6A-48A5-A41E-9A439096DF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id="{333160BB-021D-4B98-A651-91645F78A1D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55CF344-F97E-4F07-8236-66762B1A188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9B10A1F-9539-4C90-87C3-7E417509BD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820FF5-96E9-45AF-8EC9-C17922397D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C5F7-3EE2-4760-8C94-694075479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7F525C8-48FB-4A86-AC38-BBF3EAD4B8D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5806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154B72B7-0335-4749-81D8-75A37E0A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045248E-545E-47F2-8927-F3D4F305FF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A3667E34-5696-424F-8FF0-ACF7596D2D5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A3667E34-5696-424F-8FF0-ACF7596D2D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id="{B71502EE-2E6F-43FD-9957-9463D675543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2300075-C9F8-4A6A-9E49-AEA7363CD85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8FA23AF-9775-4900-8779-71173A87BB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550C3F4-4AB6-487F-9D8E-F1EEF146EF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8967-8387-42FD-A630-8555C1DA82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2E51F98-BE75-409A-BD7E-9666BFE5C0E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2589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8764CAA2-1C50-42F9-8A09-5E0DD6CA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00A5D3C-9F96-4CB8-8C02-A1ADE2EAEE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1AB60B8E-CC98-4948-B730-B681AD1ABCE4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1AB60B8E-CC98-4948-B730-B681AD1ABC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id="{F80C8297-FA18-4C4B-9A08-BCFC64F628E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68C4804-7FCE-4B31-BB6A-10D326158E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051" y="1196976"/>
            <a:ext cx="561128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534" y="1196976"/>
            <a:ext cx="5611284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CE8D4D6-B477-4ABB-8754-B69D30C591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912F5B3-0D8B-4E8B-92FE-79275389F0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8D6F-CAF0-457C-B875-3639AAA886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716037B1-DFE8-46FA-81E3-682E6F765D0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3989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24EE89F3-FFD3-46E2-BF33-FD6B83D3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5E17B45-5EEC-4C65-BB3D-A5F6C357A9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08FFE6E1-3DE3-40BB-A3B0-AEC06078AA8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08FFE6E1-3DE3-40BB-A3B0-AEC06078AA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3">
            <a:extLst>
              <a:ext uri="{FF2B5EF4-FFF2-40B4-BE49-F238E27FC236}">
                <a16:creationId xmlns:a16="http://schemas.microsoft.com/office/drawing/2014/main" id="{2F39BD41-FD2C-4184-8A25-4567B08302E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3D890F08-A0B2-437A-B5F0-1FF5D152991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CAA665C-8BD4-4632-AA27-B391D65E5C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E5D9BA9-14E1-493F-AA7A-99A0962D69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A266-DA71-4742-96F2-B339BB3FD9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C2F708D0-7D2F-4A29-A474-0171FB76560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2005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>
            <a:extLst>
              <a:ext uri="{FF2B5EF4-FFF2-40B4-BE49-F238E27FC236}">
                <a16:creationId xmlns:a16="http://schemas.microsoft.com/office/drawing/2014/main" id="{FC4E4355-9EC1-4969-867E-AE77FBB3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97F68AE-D3AC-45D9-99B5-82EA675D7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86927854-2E24-48D8-9B16-D0EDCCFC4305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86927854-2E24-48D8-9B16-D0EDCCFC43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3">
            <a:extLst>
              <a:ext uri="{FF2B5EF4-FFF2-40B4-BE49-F238E27FC236}">
                <a16:creationId xmlns:a16="http://schemas.microsoft.com/office/drawing/2014/main" id="{5D39E80F-F451-4427-8FB4-8F6BE804D5D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E2F7AE9-C9AB-4360-AEF9-508105D5831C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B22DC33-4D29-44A7-AB26-75BBAB6E1B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9DC8EA7-11C2-403A-96A5-4438945C34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E427-674F-40D4-839D-6E53247171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FC65C71-92CF-424F-9C67-9C1D01A086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49955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531F9AB6-1EED-4C60-8673-9AE4F6CF5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E83B091-8C18-465C-B09B-A43E4F2D02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03DAE0B2-08F0-47A4-9D25-7C797CF037D5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4" name="Object 11">
                        <a:extLst>
                          <a:ext uri="{FF2B5EF4-FFF2-40B4-BE49-F238E27FC236}">
                            <a16:creationId xmlns:a16="http://schemas.microsoft.com/office/drawing/2014/main" id="{03DAE0B2-08F0-47A4-9D25-7C797CF037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3">
            <a:extLst>
              <a:ext uri="{FF2B5EF4-FFF2-40B4-BE49-F238E27FC236}">
                <a16:creationId xmlns:a16="http://schemas.microsoft.com/office/drawing/2014/main" id="{83BBFA44-5500-497E-B875-C38FC0B8191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DE94E5D-3567-471C-9905-ECDE3A9350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6769C78-7437-4575-8B29-0AE33112C7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A7F39D0-A01A-4030-9AF6-BCAA705AE0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0633-F7EE-445D-97C8-927B87D9B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8EC7BC4-1DB6-41AB-8262-6DE0DC76FF0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0587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888D6C62-129F-44BB-88FE-AD6DECD2B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3EA0CD7-41EA-4BB3-A87F-F19D0BB758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6F45BBA1-21C3-4248-B73F-82546920F0B0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6F45BBA1-21C3-4248-B73F-82546920F0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id="{F98C14BE-9DDA-4AAA-8506-C960ECA9A81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295882D-3411-4285-A64C-93DEACC0F3D0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697E5A9-EC52-4C4B-A50D-8D0DD9BD90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39BC09B-93BC-41DE-A56C-B921CAF2BB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B0CB-229E-40E6-A6B8-C7DDF64193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4A9BD60-9210-499F-9536-1819BCF7884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1547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64B4E6CF-4D25-4C5C-B952-2F60BD818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0E0DBAC-B380-4A7B-A94A-655E91CBC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9B78EC2F-DB7F-4B48-BDD5-C71CA7AFDCD6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9B78EC2F-DB7F-4B48-BDD5-C71CA7AFD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id="{60CBF2FB-6448-4658-93A3-1260B887C53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50EA662-EB61-40C3-98C9-44E39487F3E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2AB322D-3FCA-40A7-8FEC-9880E92ECB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93D2847-C5EF-4B8B-876E-D82E892BD4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0A868-5021-452E-B1FC-27858609BF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9FD035D-5934-40D2-9CC1-CA2C00BAF21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8405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>
            <a:extLst>
              <a:ext uri="{FF2B5EF4-FFF2-40B4-BE49-F238E27FC236}">
                <a16:creationId xmlns:a16="http://schemas.microsoft.com/office/drawing/2014/main" id="{2950972A-089D-40AF-B5ED-AB7B497532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9534" y="6453188"/>
            <a:ext cx="3754967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1364" name="Rectangle 4">
            <a:extLst>
              <a:ext uri="{FF2B5EF4-FFF2-40B4-BE49-F238E27FC236}">
                <a16:creationId xmlns:a16="http://schemas.microsoft.com/office/drawing/2014/main" id="{5898FE2E-410D-436E-A5D4-38E43D5872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5900" y="6453188"/>
            <a:ext cx="2702984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21E93C70-868A-4228-A3A3-D278C88F57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329EFA04-83D4-42BA-A5ED-BA9607B89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0684" y="122239"/>
            <a:ext cx="9912349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007859E8-36BF-4E34-85D7-65A8608ED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196976"/>
            <a:ext cx="11425767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71367" name="Rectangle 7">
            <a:extLst>
              <a:ext uri="{FF2B5EF4-FFF2-40B4-BE49-F238E27FC236}">
                <a16:creationId xmlns:a16="http://schemas.microsoft.com/office/drawing/2014/main" id="{2F970066-D30A-4C23-98A1-014B3B3FDC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418" y="6437314"/>
            <a:ext cx="273473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EDE3CBCF-42D1-46DB-B855-8D496C667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9484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32" name="Rectangle 12">
            <a:extLst>
              <a:ext uri="{FF2B5EF4-FFF2-40B4-BE49-F238E27FC236}">
                <a16:creationId xmlns:a16="http://schemas.microsoft.com/office/drawing/2014/main" id="{FECF379E-57B5-497D-91A2-F3D5D5A06C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1033" name="Object 11">
            <a:extLst>
              <a:ext uri="{FF2B5EF4-FFF2-40B4-BE49-F238E27FC236}">
                <a16:creationId xmlns:a16="http://schemas.microsoft.com/office/drawing/2014/main" id="{C941543C-8A5F-4C40-A634-8492B7BA2FE1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934700" y="115888"/>
          <a:ext cx="1102784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18" imgW="1711440" imgH="1686960" progId="CorelDRAW.Graphic.13">
                  <p:embed/>
                </p:oleObj>
              </mc:Choice>
              <mc:Fallback>
                <p:oleObj name="CorelDRAW" r:id="rId18" imgW="1711440" imgH="1686960" progId="CorelDRAW.Graphic.13">
                  <p:embed/>
                  <p:pic>
                    <p:nvPicPr>
                      <p:cNvPr id="1033" name="Object 11">
                        <a:extLst>
                          <a:ext uri="{FF2B5EF4-FFF2-40B4-BE49-F238E27FC236}">
                            <a16:creationId xmlns:a16="http://schemas.microsoft.com/office/drawing/2014/main" id="{C941543C-8A5F-4C40-A634-8492B7BA2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4700" y="115888"/>
                        <a:ext cx="1102784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Line 13">
            <a:extLst>
              <a:ext uri="{FF2B5EF4-FFF2-40B4-BE49-F238E27FC236}">
                <a16:creationId xmlns:a16="http://schemas.microsoft.com/office/drawing/2014/main" id="{E72D0174-B0AC-4902-9AB2-2801385C5AB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12192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035" name="Rectangle 14">
            <a:extLst>
              <a:ext uri="{FF2B5EF4-FFF2-40B4-BE49-F238E27FC236}">
                <a16:creationId xmlns:a16="http://schemas.microsoft.com/office/drawing/2014/main" id="{F35C77A3-20D6-420E-9ABA-56F82A9C3A9C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670984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089026"/>
            <a:ext cx="8208912" cy="2949575"/>
          </a:xfrm>
        </p:spPr>
        <p:txBody>
          <a:bodyPr/>
          <a:lstStyle/>
          <a:p>
            <a:r>
              <a:rPr lang="ru-RU" sz="3600" dirty="0"/>
              <a:t>Торгово-промышленная палата Чувашской Республики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Отдел экспертизы пищевых продуктов</a:t>
            </a:r>
            <a:endParaRPr lang="ru-RU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330825" y="3872754"/>
            <a:ext cx="774550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89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Правовое основание осуществления экспертной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9" y="1001455"/>
            <a:ext cx="8569325" cy="5472113"/>
          </a:xfrm>
        </p:spPr>
        <p:txBody>
          <a:bodyPr/>
          <a:lstStyle/>
          <a:p>
            <a:endParaRPr lang="ru-RU" sz="2200" b="1" dirty="0"/>
          </a:p>
          <a:p>
            <a:r>
              <a:rPr lang="ru-RU" sz="2200" b="1" dirty="0"/>
              <a:t>Закон РФ «О Торгово-промышленных палатах в Российской Федерации» (№ 5340-1 от 7 июля 1993 г.)</a:t>
            </a:r>
          </a:p>
          <a:p>
            <a:pPr marL="0" indent="0">
              <a:buNone/>
            </a:pPr>
            <a:endParaRPr lang="ru-RU" sz="2200" b="1" dirty="0"/>
          </a:p>
          <a:p>
            <a:pPr marL="0" indent="0">
              <a:buNone/>
            </a:pPr>
            <a:r>
              <a:rPr lang="ru-RU" sz="1800" b="1" dirty="0"/>
              <a:t>Статья 12 пункт з) </a:t>
            </a:r>
            <a:r>
              <a:rPr lang="ru-RU" sz="1800" dirty="0"/>
              <a:t>«в соответствии с законодательством Российской Федерации проводить по поручению государственных и муниципальных органов, российских и иностранных организаций, индивидуальных предпринимателей и граждан экспертизу по определению страны происхождения товаров, иные экспертизы и контроль качества, количества и комплектности товаров, а также экспертизу выполненных работ и оказанных услуг».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sz="2200" b="1" dirty="0"/>
              <a:t>Устав Торгово-промышленной палаты Чувашской Республики (2017 г.)</a:t>
            </a:r>
          </a:p>
          <a:p>
            <a:pPr marL="0" indent="0">
              <a:buNone/>
            </a:pPr>
            <a:endParaRPr lang="ru-RU" sz="2200" b="1" dirty="0"/>
          </a:p>
          <a:p>
            <a:r>
              <a:rPr lang="ru-RU" sz="2200" b="1" dirty="0"/>
              <a:t>Положение об отделе экспертизы пищевой продукции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044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Виды предоставляемых услуг: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Экспертиза пищевой продукции на соответствие ГОСТов и НД;</a:t>
            </a:r>
          </a:p>
          <a:p>
            <a:r>
              <a:rPr lang="ru-RU" sz="1800" dirty="0"/>
              <a:t>Выдача экспертного заключения о подтверждении статуса предприятий общественного питания и объектов торговли;</a:t>
            </a:r>
          </a:p>
          <a:p>
            <a:r>
              <a:rPr lang="ru-RU" sz="1800" dirty="0"/>
              <a:t>Разработка программ производственного контроля;</a:t>
            </a:r>
          </a:p>
          <a:p>
            <a:r>
              <a:rPr lang="ru-RU" sz="1800" dirty="0"/>
              <a:t>Разработка документации по системе ХАССП;</a:t>
            </a:r>
          </a:p>
          <a:p>
            <a:r>
              <a:rPr lang="ru-RU" sz="1800" dirty="0"/>
              <a:t>Проведение аудита предприятия на соответствие требованиям ТР ТС 021/2011 и проверочным листам контрольно-надзорных органов;</a:t>
            </a:r>
          </a:p>
          <a:p>
            <a:r>
              <a:rPr lang="ru-RU" sz="1800" dirty="0"/>
              <a:t>Аудит предприятия на соответствие требованиям системы менеджмента ГОСТ Р ИСО 22000.</a:t>
            </a:r>
          </a:p>
          <a:p>
            <a:r>
              <a:rPr lang="ru-RU" sz="1800" dirty="0"/>
              <a:t>Разработка стандартов организации (СТО) и технических условий (ТУ);</a:t>
            </a:r>
          </a:p>
          <a:p>
            <a:r>
              <a:rPr lang="ru-RU" sz="1800" dirty="0"/>
              <a:t>Разработка технико-технологических карт (ТТК) и технологических карт (ТК) на выпускаемую продукцию общественного питания;</a:t>
            </a:r>
          </a:p>
          <a:p>
            <a:r>
              <a:rPr lang="ru-RU" sz="1800" dirty="0"/>
              <a:t>Проверка и помощь в оформлении этикеток, контрольных журналов и иной документации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104797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Нормативная документация: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СанПиНы и Санитарные правила</a:t>
            </a:r>
          </a:p>
          <a:p>
            <a:r>
              <a:rPr lang="ru-RU" dirty="0" smtClean="0"/>
              <a:t>ГОСТы</a:t>
            </a:r>
          </a:p>
          <a:p>
            <a:r>
              <a:rPr lang="ru-RU" dirty="0" smtClean="0"/>
              <a:t>Технические регламенты Таможенного союза</a:t>
            </a:r>
          </a:p>
          <a:p>
            <a:r>
              <a:rPr lang="ru-RU" dirty="0"/>
              <a:t>Технические регламенты </a:t>
            </a:r>
            <a:r>
              <a:rPr lang="ru-RU" dirty="0" smtClean="0"/>
              <a:t>Евразийского Экономического союза</a:t>
            </a:r>
            <a:endParaRPr lang="ru-RU" dirty="0" smtClean="0"/>
          </a:p>
          <a:p>
            <a:r>
              <a:rPr lang="ru-RU" dirty="0" smtClean="0"/>
              <a:t>Методические указания</a:t>
            </a:r>
            <a:endParaRPr lang="ru-RU" dirty="0" smtClean="0"/>
          </a:p>
          <a:p>
            <a:r>
              <a:rPr lang="ru-RU" dirty="0" smtClean="0"/>
              <a:t>Приказы </a:t>
            </a:r>
            <a:r>
              <a:rPr lang="ru-RU" dirty="0" err="1" smtClean="0"/>
              <a:t>Россельхознадзора</a:t>
            </a:r>
            <a:endParaRPr lang="ru-RU" dirty="0" smtClean="0"/>
          </a:p>
          <a:p>
            <a:r>
              <a:rPr lang="ru-RU" dirty="0" smtClean="0"/>
              <a:t>Проверочные листы </a:t>
            </a:r>
            <a:r>
              <a:rPr lang="ru-RU" dirty="0" err="1" smtClean="0"/>
              <a:t>Роспотребнадзора</a:t>
            </a:r>
            <a:endParaRPr lang="ru-RU" dirty="0" smtClean="0"/>
          </a:p>
          <a:p>
            <a:r>
              <a:rPr lang="ru-RU" dirty="0" smtClean="0"/>
              <a:t>Нормативная документация </a:t>
            </a:r>
            <a:r>
              <a:rPr lang="ru-RU" dirty="0" smtClean="0"/>
              <a:t>системы менеджмента</a:t>
            </a:r>
          </a:p>
          <a:p>
            <a:r>
              <a:rPr lang="ru-RU" dirty="0" smtClean="0"/>
              <a:t>Стандарты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024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Планы и 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Обучение штатных/ внештатных сотрудников работе отдела по всем направлениям</a:t>
            </a:r>
          </a:p>
          <a:p>
            <a:r>
              <a:rPr lang="ru-RU" sz="2000" dirty="0"/>
              <a:t>Увеличение объемов доходов в денежном эквиваленте</a:t>
            </a:r>
          </a:p>
          <a:p>
            <a:r>
              <a:rPr lang="ru-RU" sz="2000" dirty="0"/>
              <a:t>Увеличение количества клиентов</a:t>
            </a:r>
          </a:p>
          <a:p>
            <a:r>
              <a:rPr lang="ru-RU" sz="2000" dirty="0"/>
              <a:t>Освоение направления сертификация </a:t>
            </a:r>
            <a:r>
              <a:rPr lang="ru-RU" sz="2000" dirty="0" smtClean="0"/>
              <a:t>гостиниц</a:t>
            </a:r>
          </a:p>
          <a:p>
            <a:r>
              <a:rPr lang="ru-RU" sz="2000" dirty="0" smtClean="0"/>
              <a:t>Регистрация системы добровольной сертификации «ТПП Стандарт»</a:t>
            </a:r>
            <a:endParaRPr lang="ru-RU" sz="20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85607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480992BF-B2E9-4EF5-AFC6-9BA4088F4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2771" name="TextBox 2">
            <a:extLst>
              <a:ext uri="{FF2B5EF4-FFF2-40B4-BE49-F238E27FC236}">
                <a16:creationId xmlns:a16="http://schemas.microsoft.com/office/drawing/2014/main" id="{7D4F92E0-F1EB-4024-969D-F8528C548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068639"/>
            <a:ext cx="439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87847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ТПП">
  <a:themeElements>
    <a:clrScheme name="Презентация ТПП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резентация ТП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ТПП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265</Words>
  <Application>Microsoft Office PowerPoint</Application>
  <PresentationFormat>Широкоэкранный</PresentationFormat>
  <Paragraphs>37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Wingdings</vt:lpstr>
      <vt:lpstr>Презентация ТПП</vt:lpstr>
      <vt:lpstr>CorelDRAW</vt:lpstr>
      <vt:lpstr>Торгово-промышленная палата Чувашской Республики </vt:lpstr>
      <vt:lpstr>Правовое основание осуществления экспертной деятельности</vt:lpstr>
      <vt:lpstr>Виды предоставляемых услуг:</vt:lpstr>
      <vt:lpstr>Нормативная документация:</vt:lpstr>
      <vt:lpstr>Планы и задачи: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2020-02-02T13:58:26Z</dcterms:created>
  <dcterms:modified xsi:type="dcterms:W3CDTF">2020-07-23T09:39:41Z</dcterms:modified>
</cp:coreProperties>
</file>